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00" r:id="rId4"/>
    <p:sldId id="306" r:id="rId5"/>
    <p:sldId id="313" r:id="rId6"/>
    <p:sldId id="284" r:id="rId7"/>
    <p:sldId id="298" r:id="rId8"/>
    <p:sldId id="288" r:id="rId9"/>
    <p:sldId id="304" r:id="rId10"/>
    <p:sldId id="311" r:id="rId11"/>
    <p:sldId id="310" r:id="rId12"/>
    <p:sldId id="315" r:id="rId13"/>
    <p:sldId id="317" r:id="rId14"/>
    <p:sldId id="307" r:id="rId15"/>
    <p:sldId id="308" r:id="rId16"/>
    <p:sldId id="309" r:id="rId1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83" autoAdjust="0"/>
  </p:normalViewPr>
  <p:slideViewPr>
    <p:cSldViewPr>
      <p:cViewPr varScale="1">
        <p:scale>
          <a:sx n="70" d="100"/>
          <a:sy n="70" d="100"/>
        </p:scale>
        <p:origin x="1218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305D-96BA-49FC-B88A-931840EE3AF5}" type="datetimeFigureOut">
              <a:rPr lang="en-US" smtClean="0"/>
              <a:pPr/>
              <a:t>6/6/2018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DDE7-21CC-4545-BCF4-7D685C06DA2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010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6633-38E6-4505-9768-AA978BDCD2E0}" type="datetimeFigureOut">
              <a:rPr lang="en-US" smtClean="0"/>
              <a:pPr/>
              <a:t>6/6/2018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A4CF-CF99-4B9B-9FD0-31AD8A6D88E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34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571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837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150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323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695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042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11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411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793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A4CF-CF99-4B9B-9FD0-31AD8A6D88E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114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E94-D09D-4F24-83D4-84E3906AF14B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8D7E-BABF-4AA8-96F7-12F468EE75AE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4F0-95EF-4D96-BE44-58A40E55D0D1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A77-39A9-4BA3-9B99-BF0EEAD18CC8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6D57-3B72-497A-8B0D-AC90CB59A01C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5E9-50F5-4FE5-8CB1-200B050111E6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6998-F699-4562-B676-A84A0B7914FA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0642-1188-4E95-A72C-2E3E3AA87DBC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EAB3-E4B2-4A85-BAA9-DE1328E8E305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D582-2D1A-45E0-AAAD-89D1FED582C5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761F-3BC1-44C2-8F34-843B59C20D96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8AF3-E652-4FF2-A77A-FD3020A17FCA}" type="datetime1">
              <a:rPr lang="en-US" smtClean="0"/>
              <a:t>6/6/2018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7D38-A82F-4F78-AD78-F61FA98413B7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8158" y="3500438"/>
            <a:ext cx="8420100" cy="150019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Impact" pitchFamily="34" charset="0"/>
              </a:rPr>
              <a:t>PROVINCIAL OWN </a:t>
            </a:r>
            <a:r>
              <a:rPr lang="en-US" sz="4800" dirty="0" smtClean="0">
                <a:latin typeface="Impact" pitchFamily="34" charset="0"/>
              </a:rPr>
              <a:t>REVENUE</a:t>
            </a:r>
            <a:r>
              <a:rPr lang="en-US" sz="4800" dirty="0">
                <a:latin typeface="Impact" pitchFamily="34" charset="0"/>
              </a:rPr>
              <a:t/>
            </a:r>
            <a:br>
              <a:rPr lang="en-US" sz="4800" dirty="0">
                <a:latin typeface="Impact" pitchFamily="34" charset="0"/>
              </a:rPr>
            </a:br>
            <a:r>
              <a:rPr lang="en-US" sz="3200" dirty="0">
                <a:latin typeface="Impact" pitchFamily="34" charset="0"/>
              </a:rPr>
              <a:t>TREASURY GUIDELINE WORKSHOP</a:t>
            </a:r>
            <a:br>
              <a:rPr lang="en-US" sz="3200" dirty="0">
                <a:latin typeface="Impact" pitchFamily="34" charset="0"/>
              </a:rPr>
            </a:br>
            <a:r>
              <a:rPr lang="en-US" sz="3200" dirty="0" smtClean="0">
                <a:latin typeface="Impact" pitchFamily="34" charset="0"/>
              </a:rPr>
              <a:t>07 </a:t>
            </a:r>
            <a:r>
              <a:rPr lang="en-US" sz="3200" dirty="0">
                <a:latin typeface="Impact" pitchFamily="34" charset="0"/>
              </a:rPr>
              <a:t>JUNE </a:t>
            </a:r>
            <a:r>
              <a:rPr lang="en-US" sz="3200" dirty="0" smtClean="0">
                <a:latin typeface="Impact" pitchFamily="34" charset="0"/>
              </a:rPr>
              <a:t>2018</a:t>
            </a:r>
            <a:endParaRPr lang="en-US" sz="1600" dirty="0">
              <a:latin typeface="Impac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</a:t>
            </a:fld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48" y="116632"/>
            <a:ext cx="5825852" cy="864096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Classification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1412776"/>
            <a:ext cx="849694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776" y="44624"/>
            <a:ext cx="698477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Revenue Sources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28" y="1340768"/>
            <a:ext cx="79289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7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4728" y="116632"/>
            <a:ext cx="8101038" cy="8572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 Challenges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8402" y="1408782"/>
            <a:ext cx="5321796" cy="281233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900" dirty="0" smtClean="0"/>
              <a:t>Migration </a:t>
            </a:r>
            <a:r>
              <a:rPr lang="en-US" sz="2900" dirty="0"/>
              <a:t>of motor vehicles (esp. </a:t>
            </a:r>
            <a:r>
              <a:rPr lang="en-US" sz="2900" dirty="0" smtClean="0"/>
              <a:t>companies) </a:t>
            </a:r>
            <a:r>
              <a:rPr lang="en-US" sz="2900" dirty="0"/>
              <a:t>to cheaper </a:t>
            </a:r>
            <a:r>
              <a:rPr lang="en-US" sz="2900" dirty="0" smtClean="0"/>
              <a:t>provinces</a:t>
            </a:r>
            <a:endParaRPr lang="en-US" sz="2900" dirty="0"/>
          </a:p>
          <a:p>
            <a:pPr lvl="1"/>
            <a:r>
              <a:rPr lang="en-US" sz="2900" dirty="0"/>
              <a:t>KZN’s tariffs </a:t>
            </a:r>
            <a:r>
              <a:rPr lang="en-US" sz="2900" dirty="0" smtClean="0"/>
              <a:t> are kept constant in order to reduce </a:t>
            </a:r>
            <a:r>
              <a:rPr lang="en-US" sz="2900" dirty="0"/>
              <a:t>leakages to other </a:t>
            </a:r>
            <a:r>
              <a:rPr lang="en-US" sz="2900" dirty="0" smtClean="0"/>
              <a:t>provinces</a:t>
            </a:r>
          </a:p>
          <a:p>
            <a:pPr marL="457200" lvl="1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" y="1633850"/>
            <a:ext cx="3114675" cy="1181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905250"/>
            <a:ext cx="9271694" cy="2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4728" y="116632"/>
            <a:ext cx="8101038" cy="8572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 Challenges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0792" y="1671542"/>
            <a:ext cx="5544616" cy="4277738"/>
          </a:xfrm>
        </p:spPr>
        <p:txBody>
          <a:bodyPr>
            <a:normAutofit/>
          </a:bodyPr>
          <a:lstStyle/>
          <a:p>
            <a:pPr lvl="1"/>
            <a:r>
              <a:rPr lang="en-US" sz="2900" dirty="0" smtClean="0"/>
              <a:t>Delayed implementation of new billing system</a:t>
            </a:r>
          </a:p>
          <a:p>
            <a:pPr lvl="1"/>
            <a:r>
              <a:rPr lang="en-US" sz="2900" dirty="0" smtClean="0"/>
              <a:t>System challenges for the </a:t>
            </a:r>
            <a:r>
              <a:rPr lang="en-US" sz="2900" dirty="0" smtClean="0"/>
              <a:t>lodging </a:t>
            </a:r>
            <a:r>
              <a:rPr lang="en-US" sz="2900" dirty="0" smtClean="0"/>
              <a:t>of claims through Compensation Occupational Injuries and Diseases Act (COIDA) resulted in under-collection on that item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AutoShape 2" descr="Image result for kzn department of health"/>
          <p:cNvSpPr>
            <a:spLocks noChangeAspect="1" noChangeArrowheads="1"/>
          </p:cNvSpPr>
          <p:nvPr/>
        </p:nvSpPr>
        <p:spPr bwMode="auto">
          <a:xfrm>
            <a:off x="236581" y="-144463"/>
            <a:ext cx="22379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AutoShape 4" descr="Image result for kzn department of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1" y="1850607"/>
            <a:ext cx="2844212" cy="23704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1431119"/>
            <a:ext cx="1725937" cy="16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786" y="142852"/>
            <a:ext cx="8915400" cy="7858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 Approval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13" y="1268760"/>
            <a:ext cx="7049987" cy="4680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formulate the budget for the outer year (2021/22) must be based on </a:t>
            </a:r>
            <a:r>
              <a:rPr lang="en-US" b="1" dirty="0" smtClean="0"/>
              <a:t>scientific methodology </a:t>
            </a:r>
            <a:r>
              <a:rPr lang="en-US" dirty="0" smtClean="0"/>
              <a:t>or add </a:t>
            </a:r>
            <a:r>
              <a:rPr lang="en-US" b="1" dirty="0" smtClean="0"/>
              <a:t>CPI plus one on the budget for 2020/21</a:t>
            </a:r>
          </a:p>
          <a:p>
            <a:r>
              <a:rPr lang="en-US" dirty="0" smtClean="0"/>
              <a:t>All </a:t>
            </a:r>
            <a:r>
              <a:rPr lang="en-US" dirty="0"/>
              <a:t>the departments must submit proposed tariff review </a:t>
            </a:r>
            <a:r>
              <a:rPr lang="en-US" dirty="0" smtClean="0"/>
              <a:t>annually</a:t>
            </a:r>
            <a:endParaRPr lang="en-US" b="1" dirty="0" smtClean="0"/>
          </a:p>
          <a:p>
            <a:r>
              <a:rPr lang="en-US" dirty="0" smtClean="0"/>
              <a:t>The approved tariffs </a:t>
            </a:r>
            <a:r>
              <a:rPr lang="en-US" b="1" dirty="0" smtClean="0"/>
              <a:t>must be </a:t>
            </a:r>
            <a:r>
              <a:rPr lang="en-US" dirty="0" smtClean="0"/>
              <a:t>incorporated into the projections accordingly</a:t>
            </a:r>
          </a:p>
          <a:p>
            <a:r>
              <a:rPr lang="en-US" dirty="0" smtClean="0"/>
              <a:t>Closing date for </a:t>
            </a:r>
            <a:r>
              <a:rPr lang="en-US" dirty="0"/>
              <a:t>T</a:t>
            </a:r>
            <a:r>
              <a:rPr lang="en-US" dirty="0" smtClean="0"/>
              <a:t>ariff reviews is </a:t>
            </a:r>
            <a:r>
              <a:rPr lang="en-US" b="1" dirty="0" smtClean="0"/>
              <a:t>November </a:t>
            </a:r>
            <a:r>
              <a:rPr lang="en-US" dirty="0" smtClean="0"/>
              <a:t>each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1643850"/>
            <a:ext cx="2088232" cy="29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40" y="214290"/>
            <a:ext cx="6381760" cy="7858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Revenue Reporting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720" y="1428736"/>
            <a:ext cx="6977980" cy="4697428"/>
          </a:xfrm>
        </p:spPr>
        <p:txBody>
          <a:bodyPr/>
          <a:lstStyle/>
          <a:p>
            <a:r>
              <a:rPr lang="en-US" dirty="0" smtClean="0"/>
              <a:t>Departments are required to submit a </a:t>
            </a:r>
            <a:r>
              <a:rPr lang="en-US" b="1" u="sng" dirty="0"/>
              <a:t>D</a:t>
            </a:r>
            <a:r>
              <a:rPr lang="en-US" b="1" u="sng" dirty="0" smtClean="0"/>
              <a:t>etailed</a:t>
            </a:r>
            <a:r>
              <a:rPr lang="en-US" dirty="0" smtClean="0"/>
              <a:t> </a:t>
            </a:r>
            <a:r>
              <a:rPr lang="en-US" b="1" dirty="0" smtClean="0"/>
              <a:t>Revenue Variance Report </a:t>
            </a:r>
            <a:r>
              <a:rPr lang="en-US" dirty="0" smtClean="0"/>
              <a:t>monthly together with the RIYM</a:t>
            </a:r>
          </a:p>
          <a:p>
            <a:r>
              <a:rPr lang="en-US" u="sng" dirty="0" smtClean="0"/>
              <a:t>Electronic reports </a:t>
            </a:r>
            <a:r>
              <a:rPr lang="en-US" dirty="0" smtClean="0"/>
              <a:t>are due on the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dirty="0" smtClean="0"/>
              <a:t> of each month </a:t>
            </a:r>
          </a:p>
          <a:p>
            <a:r>
              <a:rPr lang="en-US" u="sng" dirty="0" smtClean="0"/>
              <a:t>Signed copies </a:t>
            </a:r>
            <a:r>
              <a:rPr lang="en-US" dirty="0" smtClean="0"/>
              <a:t>are due by the end of each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428736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40" y="142852"/>
            <a:ext cx="5786478" cy="7143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85926"/>
            <a:ext cx="8915400" cy="434023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Working together we can do more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144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08" y="44624"/>
            <a:ext cx="6552728" cy="1143000"/>
          </a:xfrm>
        </p:spPr>
        <p:txBody>
          <a:bodyPr/>
          <a:lstStyle/>
          <a:p>
            <a:r>
              <a:rPr lang="en-ZA" dirty="0" smtClean="0"/>
              <a:t>Structure of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928" y="1772816"/>
            <a:ext cx="5105772" cy="4353348"/>
          </a:xfrm>
        </p:spPr>
        <p:txBody>
          <a:bodyPr>
            <a:normAutofit/>
          </a:bodyPr>
          <a:lstStyle/>
          <a:p>
            <a:r>
              <a:rPr lang="en-ZA" dirty="0" smtClean="0"/>
              <a:t>Macroeconomic challenges</a:t>
            </a:r>
          </a:p>
          <a:p>
            <a:r>
              <a:rPr lang="en-ZA" dirty="0" smtClean="0"/>
              <a:t>Comparative analysis</a:t>
            </a:r>
          </a:p>
          <a:p>
            <a:r>
              <a:rPr lang="en-ZA" dirty="0" smtClean="0"/>
              <a:t>Own-revenue trends</a:t>
            </a:r>
          </a:p>
          <a:p>
            <a:r>
              <a:rPr lang="en-ZA" dirty="0" smtClean="0"/>
              <a:t>Provincial challenges</a:t>
            </a:r>
          </a:p>
          <a:p>
            <a:r>
              <a:rPr lang="en-ZA" dirty="0" smtClean="0"/>
              <a:t>Reminders</a:t>
            </a:r>
          </a:p>
          <a:p>
            <a:r>
              <a:rPr lang="en-ZA" dirty="0" smtClean="0"/>
              <a:t>Conclusion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772816"/>
            <a:ext cx="4176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5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4728" y="116632"/>
            <a:ext cx="8101038" cy="8572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 Challenges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Nationally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debt servicing costs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ower employment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Economy downgrade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Exchange rate uncertainty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inflation rate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Relatively higher interest rate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26" y="1569554"/>
            <a:ext cx="4142002" cy="39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115" y="-5767"/>
            <a:ext cx="6552728" cy="1143000"/>
          </a:xfrm>
        </p:spPr>
        <p:txBody>
          <a:bodyPr/>
          <a:lstStyle/>
          <a:p>
            <a:r>
              <a:rPr lang="en-ZA" dirty="0" smtClean="0"/>
              <a:t>         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Analysis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4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32553"/>
              </p:ext>
            </p:extLst>
          </p:nvPr>
        </p:nvGraphicFramePr>
        <p:xfrm>
          <a:off x="560509" y="1268759"/>
          <a:ext cx="9217026" cy="4752528"/>
        </p:xfrm>
        <a:graphic>
          <a:graphicData uri="http://schemas.openxmlformats.org/drawingml/2006/table">
            <a:tbl>
              <a:tblPr/>
              <a:tblGrid>
                <a:gridCol w="1072995"/>
                <a:gridCol w="869125"/>
                <a:gridCol w="858396"/>
                <a:gridCol w="858396"/>
                <a:gridCol w="686717"/>
                <a:gridCol w="858396"/>
                <a:gridCol w="858396"/>
                <a:gridCol w="740366"/>
                <a:gridCol w="912046"/>
                <a:gridCol w="643797"/>
                <a:gridCol w="858396"/>
              </a:tblGrid>
              <a:tr h="37379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RANKING PER PROVINCE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7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Audited 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Medium-term Estimate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7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2014/15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4 964 753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5 421 231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5 844 189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6 087 032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6 014 366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6 367 449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6 733 892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3 260 603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3 031 768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3 125 276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3 322 246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3 236 438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3 349 606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3 473 612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2 907 833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2 862 388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2 625 762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3 110 766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3 022 966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2 930 789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3 007 636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1 451 441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1 374 405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1 882 714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1 713 346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1 414 636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1 580 371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1 413 763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1 213 131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1 457 539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1 328 475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1 320 099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1 382 199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1 485 997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1 024 990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1 308 253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1 247 168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1 342 695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1 374 221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953 289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1 022 254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1 228 797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1 209 862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1 276 225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1 369 382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9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832 699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897 485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1 062 377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1 090 642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1 146 809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1 208 247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7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360 574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Revenue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16 939 008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17 016 779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18 217 846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19 513 093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18 916 751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19 675 761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20 636 373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73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872880" y="116632"/>
            <a:ext cx="5284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Comparative Analysis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484784"/>
            <a:ext cx="952871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8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08" y="260648"/>
            <a:ext cx="6681192" cy="360040"/>
          </a:xfrm>
        </p:spPr>
        <p:txBody>
          <a:bodyPr>
            <a:noAutofit/>
          </a:bodyPr>
          <a:lstStyle/>
          <a:p>
            <a:r>
              <a:rPr lang="en-Z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Revenue Trends</a:t>
            </a: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268760"/>
            <a:ext cx="8346132" cy="468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08" y="0"/>
            <a:ext cx="6681192" cy="836712"/>
          </a:xfrm>
        </p:spPr>
        <p:txBody>
          <a:bodyPr>
            <a:noAutofit/>
          </a:bodyPr>
          <a:lstStyle/>
          <a:p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Revenue</a:t>
            </a:r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2017/18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60848"/>
            <a:ext cx="8915400" cy="4065315"/>
          </a:xfrm>
        </p:spPr>
        <p:txBody>
          <a:bodyPr>
            <a:normAutofit/>
          </a:bodyPr>
          <a:lstStyle/>
          <a:p>
            <a:r>
              <a:rPr lang="en-ZA" dirty="0" smtClean="0"/>
              <a:t>The preliminary revenue collected R3.322 billion exceeding the budget of R3.038 billion. Major contributors to the over-collection were:</a:t>
            </a:r>
          </a:p>
          <a:p>
            <a:pPr lvl="1"/>
            <a:r>
              <a:rPr lang="en-ZA" dirty="0"/>
              <a:t>I</a:t>
            </a:r>
            <a:r>
              <a:rPr lang="en-ZA" dirty="0" smtClean="0"/>
              <a:t>nterest Revenue</a:t>
            </a:r>
          </a:p>
          <a:p>
            <a:pPr lvl="1"/>
            <a:r>
              <a:rPr lang="en-ZA" dirty="0"/>
              <a:t>P</a:t>
            </a:r>
            <a:r>
              <a:rPr lang="en-ZA" dirty="0" smtClean="0"/>
              <a:t>atients fees</a:t>
            </a:r>
          </a:p>
          <a:p>
            <a:pPr lvl="1"/>
            <a:r>
              <a:rPr lang="en-ZA" dirty="0"/>
              <a:t>Tax receipts</a:t>
            </a:r>
          </a:p>
          <a:p>
            <a:pPr lvl="2"/>
            <a:r>
              <a:rPr lang="en-ZA" dirty="0" smtClean="0"/>
              <a:t>Motor vehicle licence fees</a:t>
            </a:r>
          </a:p>
          <a:p>
            <a:pPr lvl="2"/>
            <a:r>
              <a:rPr lang="en-ZA" dirty="0" smtClean="0"/>
              <a:t>Casino taxes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2990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72680" y="260648"/>
            <a:ext cx="8123882" cy="858396"/>
          </a:xfrm>
        </p:spPr>
        <p:txBody>
          <a:bodyPr>
            <a:normAutofit/>
          </a:bodyPr>
          <a:lstStyle/>
          <a:p>
            <a:r>
              <a:rPr lang="en-Z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Revenue Trend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" y="1556792"/>
            <a:ext cx="901796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668" y="116632"/>
            <a:ext cx="8143932" cy="71438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Receipts by Vote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7D38-A82F-4F78-AD78-F61FA98413B7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340768"/>
            <a:ext cx="7558427" cy="47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F276BC94CD446B8E96DCD1B152BAF" ma:contentTypeVersion="1" ma:contentTypeDescription="Create a new document." ma:contentTypeScope="" ma:versionID="91fbb4a8bb66bf3ef74b5574e6573b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BCDBFB-90B0-4435-9FA2-E593A21A5D0B}"/>
</file>

<file path=customXml/itemProps2.xml><?xml version="1.0" encoding="utf-8"?>
<ds:datastoreItem xmlns:ds="http://schemas.openxmlformats.org/officeDocument/2006/customXml" ds:itemID="{6679713F-353F-49DC-B9A7-90A9224C7EAD}"/>
</file>

<file path=customXml/itemProps3.xml><?xml version="1.0" encoding="utf-8"?>
<ds:datastoreItem xmlns:ds="http://schemas.openxmlformats.org/officeDocument/2006/customXml" ds:itemID="{9C2B3357-DDEA-48C9-80FE-9A9B6FBB3C7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5308</TotalTime>
  <Words>532</Words>
  <Application>Microsoft Office PowerPoint</Application>
  <PresentationFormat>A4 Paper (210x297 mm)</PresentationFormat>
  <Paragraphs>214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Office Theme</vt:lpstr>
      <vt:lpstr>PROVINCIAL OWN REVENUE TREASURY GUIDELINE WORKSHOP 07 JUNE 2018</vt:lpstr>
      <vt:lpstr>Structure of Presentation</vt:lpstr>
      <vt:lpstr>Macroeconomic Challenges</vt:lpstr>
      <vt:lpstr>          Comparative Analysis</vt:lpstr>
      <vt:lpstr>PowerPoint Presentation</vt:lpstr>
      <vt:lpstr>Own Revenue Trends</vt:lpstr>
      <vt:lpstr>Preliminary Revenue 2017/18</vt:lpstr>
      <vt:lpstr>Own Revenue Trend</vt:lpstr>
      <vt:lpstr>Own Receipts by Vote</vt:lpstr>
      <vt:lpstr>Economic Classification</vt:lpstr>
      <vt:lpstr>Main Revenue Sources </vt:lpstr>
      <vt:lpstr>Provincial Challenges</vt:lpstr>
      <vt:lpstr>Provincial Challenges</vt:lpstr>
      <vt:lpstr>Tariff Approval</vt:lpstr>
      <vt:lpstr>Monthly Revenue Reporting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NONKULULEKO NKWANYANA</cp:lastModifiedBy>
  <cp:revision>335</cp:revision>
  <cp:lastPrinted>2018-06-05T10:27:11Z</cp:lastPrinted>
  <dcterms:created xsi:type="dcterms:W3CDTF">2011-04-27T11:06:47Z</dcterms:created>
  <dcterms:modified xsi:type="dcterms:W3CDTF">2018-06-06T09:33:53Z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0x010100ECEF276BC94CD446B8E96DCD1B152BAF</vt:lpwstr>
  </property>
</Properties>
</file>